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1" r:id="rId5"/>
    <p:sldId id="258" r:id="rId6"/>
    <p:sldId id="259"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839C11D-3153-47A8-9D51-809EBD98A594}" type="datetimeFigureOut">
              <a:rPr lang="en-IN" smtClean="0"/>
              <a:t>29-03-2020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268321F-DD5B-41AF-B054-D0AC7DBE489D}"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39C11D-3153-47A8-9D51-809EBD98A594}" type="datetimeFigureOut">
              <a:rPr lang="en-IN" smtClean="0"/>
              <a:t>29-03-2020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268321F-DD5B-41AF-B054-D0AC7DBE489D}"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39C11D-3153-47A8-9D51-809EBD98A594}" type="datetimeFigureOut">
              <a:rPr lang="en-IN" smtClean="0"/>
              <a:t>29-03-2020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268321F-DD5B-41AF-B054-D0AC7DBE489D}"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39C11D-3153-47A8-9D51-809EBD98A594}" type="datetimeFigureOut">
              <a:rPr lang="en-IN" smtClean="0"/>
              <a:t>29-03-2020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268321F-DD5B-41AF-B054-D0AC7DBE489D}"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839C11D-3153-47A8-9D51-809EBD98A594}" type="datetimeFigureOut">
              <a:rPr lang="en-IN" smtClean="0"/>
              <a:t>29-03-2020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268321F-DD5B-41AF-B054-D0AC7DBE489D}"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39C11D-3153-47A8-9D51-809EBD98A594}" type="datetimeFigureOut">
              <a:rPr lang="en-IN" smtClean="0"/>
              <a:t>29-03-2020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268321F-DD5B-41AF-B054-D0AC7DBE489D}"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839C11D-3153-47A8-9D51-809EBD98A594}" type="datetimeFigureOut">
              <a:rPr lang="en-IN" smtClean="0"/>
              <a:t>29-03-2020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E268321F-DD5B-41AF-B054-D0AC7DBE489D}"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839C11D-3153-47A8-9D51-809EBD98A594}" type="datetimeFigureOut">
              <a:rPr lang="en-IN" smtClean="0"/>
              <a:t>29-03-2020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E268321F-DD5B-41AF-B054-D0AC7DBE489D}"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839C11D-3153-47A8-9D51-809EBD98A594}" type="datetimeFigureOut">
              <a:rPr lang="en-IN" smtClean="0"/>
              <a:t>29-03-2020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E268321F-DD5B-41AF-B054-D0AC7DBE489D}"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839C11D-3153-47A8-9D51-809EBD98A594}" type="datetimeFigureOut">
              <a:rPr lang="en-IN" smtClean="0"/>
              <a:t>29-03-2020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268321F-DD5B-41AF-B054-D0AC7DBE489D}"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839C11D-3153-47A8-9D51-809EBD98A594}" type="datetimeFigureOut">
              <a:rPr lang="en-IN" smtClean="0"/>
              <a:t>29-03-2020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268321F-DD5B-41AF-B054-D0AC7DBE489D}"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839C11D-3153-47A8-9D51-809EBD98A594}" type="datetimeFigureOut">
              <a:rPr lang="en-IN" smtClean="0"/>
              <a:t>29-03-2020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268321F-DD5B-41AF-B054-D0AC7DBE489D}"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indiankanoon.org/doc/1740339/" TargetMode="External"/><Relationship Id="rId2" Type="http://schemas.openxmlformats.org/officeDocument/2006/relationships/hyperlink" Target="https://indiankanoon.org/doc/114327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III- On Proof</a:t>
            </a:r>
            <a:endParaRPr lang="en-IN" dirty="0"/>
          </a:p>
        </p:txBody>
      </p:sp>
    </p:spTree>
    <p:extLst>
      <p:ext uri="{BB962C8B-B14F-4D97-AF65-F5344CB8AC3E}">
        <p14:creationId xmlns:p14="http://schemas.microsoft.com/office/powerpoint/2010/main" val="172053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lstStyle/>
          <a:p>
            <a:r>
              <a:rPr lang="en-US" dirty="0" smtClean="0"/>
              <a:t>The </a:t>
            </a:r>
            <a:r>
              <a:rPr lang="en-US" dirty="0"/>
              <a:t>Court by its discretion requires some order evidence to support the admitted facts. </a:t>
            </a:r>
            <a:endParaRPr lang="en-US" dirty="0" smtClean="0"/>
          </a:p>
          <a:p>
            <a:pPr marL="109728" indent="0">
              <a:buNone/>
            </a:pPr>
            <a:endParaRPr lang="en-US" dirty="0"/>
          </a:p>
          <a:p>
            <a:r>
              <a:rPr lang="en-US" dirty="0" smtClean="0"/>
              <a:t>If </a:t>
            </a:r>
            <a:r>
              <a:rPr lang="en-US" dirty="0"/>
              <a:t>the court is convinced that the admission was obtained by fraud, collusion or there is suspicion about admission it may require the fact to be proved otherwise than by such admission. </a:t>
            </a:r>
            <a:endParaRPr lang="en-IN" dirty="0"/>
          </a:p>
        </p:txBody>
      </p:sp>
    </p:spTree>
    <p:extLst>
      <p:ext uri="{BB962C8B-B14F-4D97-AF65-F5344CB8AC3E}">
        <p14:creationId xmlns:p14="http://schemas.microsoft.com/office/powerpoint/2010/main" val="1550262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a:bodyPr>
          <a:lstStyle/>
          <a:p>
            <a:pPr marL="109728" indent="0">
              <a:buNone/>
            </a:pPr>
            <a:r>
              <a:rPr lang="en-US" u="sng" dirty="0" smtClean="0">
                <a:solidFill>
                  <a:srgbClr val="FF0000"/>
                </a:solidFill>
              </a:rPr>
              <a:t>Cases</a:t>
            </a:r>
            <a:r>
              <a:rPr lang="en-US" dirty="0" smtClean="0"/>
              <a:t>:</a:t>
            </a:r>
          </a:p>
          <a:p>
            <a:pPr marL="109728" indent="0">
              <a:buNone/>
            </a:pPr>
            <a:endParaRPr lang="en-US" dirty="0"/>
          </a:p>
          <a:p>
            <a:r>
              <a:rPr lang="en-US" b="1" i="1" u="sng" dirty="0"/>
              <a:t>M.S. Narayanan </a:t>
            </a:r>
            <a:r>
              <a:rPr lang="en-US" b="1" i="1" u="sng" dirty="0" err="1"/>
              <a:t>Menon</a:t>
            </a:r>
            <a:r>
              <a:rPr lang="en-US" b="1" i="1" u="sng" dirty="0"/>
              <a:t> v. State of </a:t>
            </a:r>
            <a:r>
              <a:rPr lang="en-US" b="1" i="1" u="sng" dirty="0" smtClean="0"/>
              <a:t>Kerala AIR 2006 SC 3366-</a:t>
            </a:r>
            <a:r>
              <a:rPr lang="en-US" dirty="0" smtClean="0"/>
              <a:t> </a:t>
            </a:r>
            <a:r>
              <a:rPr lang="en-US" dirty="0"/>
              <a:t>It is not in dispute that transactions comprising purchases and sales of shares by investors is a matter of confidence. Both parties would have to rely upon one another. For the said purpose, the courts of law may also take judicial notice of the practice prevailing in such business. </a:t>
            </a:r>
            <a:endParaRPr lang="en-US" dirty="0" smtClean="0"/>
          </a:p>
          <a:p>
            <a:endParaRPr lang="en-US" dirty="0"/>
          </a:p>
          <a:p>
            <a:pPr marL="109728" indent="0">
              <a:buNone/>
            </a:pPr>
            <a:endParaRPr lang="en-US" dirty="0"/>
          </a:p>
          <a:p>
            <a:pPr marL="109728" indent="0">
              <a:buNone/>
            </a:pPr>
            <a:endParaRPr lang="en-IN" dirty="0"/>
          </a:p>
          <a:p>
            <a:pPr marL="109728" indent="0">
              <a:buNone/>
            </a:pPr>
            <a:endParaRPr lang="en-US" dirty="0" smtClean="0"/>
          </a:p>
          <a:p>
            <a:pPr marL="109728" indent="0">
              <a:buNone/>
            </a:pPr>
            <a:endParaRPr lang="en-US" dirty="0"/>
          </a:p>
          <a:p>
            <a:pPr marL="109728" indent="0">
              <a:buNone/>
            </a:pPr>
            <a:endParaRPr lang="en-US" dirty="0" smtClean="0"/>
          </a:p>
        </p:txBody>
      </p:sp>
    </p:spTree>
    <p:extLst>
      <p:ext uri="{BB962C8B-B14F-4D97-AF65-F5344CB8AC3E}">
        <p14:creationId xmlns:p14="http://schemas.microsoft.com/office/powerpoint/2010/main" val="1996504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just"/>
            <a:r>
              <a:rPr lang="en-US" b="1" i="1" u="sng" dirty="0"/>
              <a:t>Steel Authority of India Ltd. V. </a:t>
            </a:r>
            <a:r>
              <a:rPr lang="en-US" b="1" i="1" u="sng" dirty="0" err="1"/>
              <a:t>UoI</a:t>
            </a:r>
            <a:r>
              <a:rPr lang="en-US" b="1" i="1" u="sng" dirty="0"/>
              <a:t> AIR 2006 SC </a:t>
            </a:r>
            <a:r>
              <a:rPr lang="en-US" b="1" i="1" u="sng" dirty="0" smtClean="0"/>
              <a:t>3229- </a:t>
            </a:r>
            <a:r>
              <a:rPr lang="en-US" dirty="0"/>
              <a:t>The effect of an admission in the context of </a:t>
            </a:r>
            <a:r>
              <a:rPr lang="en-US" dirty="0">
                <a:hlinkClick r:id="rId2"/>
              </a:rPr>
              <a:t>Section 58</a:t>
            </a:r>
            <a:r>
              <a:rPr lang="en-US" dirty="0"/>
              <a:t> of the Indian Evidence Act has been considered by this Court in </a:t>
            </a:r>
            <a:r>
              <a:rPr lang="en-US" dirty="0" err="1">
                <a:hlinkClick r:id="rId3"/>
              </a:rPr>
              <a:t>Sangramsinh</a:t>
            </a:r>
            <a:r>
              <a:rPr lang="en-US" dirty="0">
                <a:hlinkClick r:id="rId3"/>
              </a:rPr>
              <a:t> P. </a:t>
            </a:r>
            <a:r>
              <a:rPr lang="en-US" dirty="0" err="1">
                <a:hlinkClick r:id="rId3"/>
              </a:rPr>
              <a:t>Gaekwad</a:t>
            </a:r>
            <a:r>
              <a:rPr lang="en-US" dirty="0">
                <a:hlinkClick r:id="rId3"/>
              </a:rPr>
              <a:t> and Others v. </a:t>
            </a:r>
            <a:r>
              <a:rPr lang="en-US" dirty="0" err="1">
                <a:hlinkClick r:id="rId3"/>
              </a:rPr>
              <a:t>Shantadevi</a:t>
            </a:r>
            <a:r>
              <a:rPr lang="en-US" dirty="0">
                <a:hlinkClick r:id="rId3"/>
              </a:rPr>
              <a:t> P. </a:t>
            </a:r>
            <a:r>
              <a:rPr lang="en-US" dirty="0" err="1">
                <a:hlinkClick r:id="rId3"/>
              </a:rPr>
              <a:t>Gaekwad</a:t>
            </a:r>
            <a:r>
              <a:rPr lang="en-US" dirty="0">
                <a:hlinkClick r:id="rId3"/>
              </a:rPr>
              <a:t> (Dead</a:t>
            </a:r>
            <a:r>
              <a:rPr lang="en-US" dirty="0"/>
              <a:t>) through </a:t>
            </a:r>
            <a:r>
              <a:rPr lang="en-US" dirty="0" err="1"/>
              <a:t>Lrs</a:t>
            </a:r>
            <a:r>
              <a:rPr lang="en-US" dirty="0"/>
              <a:t>. and Others [(2005) 11 SCC 314], wherein it was categorically held that judicial admissions by themselves can be made the foundations of the rights of the parties and admissions in the pleadings are admissible </a:t>
            </a:r>
            <a:r>
              <a:rPr lang="en-US" dirty="0" err="1"/>
              <a:t>proprio</a:t>
            </a:r>
            <a:r>
              <a:rPr lang="en-US" dirty="0"/>
              <a:t> </a:t>
            </a:r>
            <a:r>
              <a:rPr lang="en-US" dirty="0" err="1"/>
              <a:t>vigore</a:t>
            </a:r>
            <a:r>
              <a:rPr lang="en-US" dirty="0"/>
              <a:t> against the maker thereof.</a:t>
            </a:r>
            <a:endParaRPr lang="en-US" dirty="0"/>
          </a:p>
          <a:p>
            <a:pPr algn="just"/>
            <a:endParaRPr lang="en-US" dirty="0"/>
          </a:p>
          <a:p>
            <a:pPr algn="just"/>
            <a:endParaRPr lang="en-IN" dirty="0"/>
          </a:p>
        </p:txBody>
      </p:sp>
    </p:spTree>
    <p:extLst>
      <p:ext uri="{BB962C8B-B14F-4D97-AF65-F5344CB8AC3E}">
        <p14:creationId xmlns:p14="http://schemas.microsoft.com/office/powerpoint/2010/main" val="1534501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lstStyle/>
          <a:p>
            <a:pPr marL="109728" indent="0" algn="just">
              <a:buNone/>
            </a:pPr>
            <a:r>
              <a:rPr lang="en-US" b="1" u="sng" dirty="0" smtClean="0">
                <a:solidFill>
                  <a:srgbClr val="FF0000"/>
                </a:solidFill>
              </a:rPr>
              <a:t>Important:</a:t>
            </a:r>
          </a:p>
          <a:p>
            <a:pPr marL="109728" indent="0" algn="just">
              <a:buNone/>
            </a:pPr>
            <a:endParaRPr lang="en-US" dirty="0" smtClean="0"/>
          </a:p>
          <a:p>
            <a:pPr algn="just"/>
            <a:r>
              <a:rPr lang="en-US" dirty="0" smtClean="0"/>
              <a:t>Apart from the Bare Act, the text books on Law of Evidence as mentioned in the class are to be thoroughly used by the students </a:t>
            </a:r>
          </a:p>
          <a:p>
            <a:pPr algn="just"/>
            <a:r>
              <a:rPr lang="en-US" dirty="0" smtClean="0"/>
              <a:t>The Cases mentioned are to be studied and in case of any doubt, the course instructor must be contacted on email.</a:t>
            </a:r>
          </a:p>
          <a:p>
            <a:pPr algn="just"/>
            <a:r>
              <a:rPr lang="en-US" dirty="0" smtClean="0"/>
              <a:t>Once the class has gone through the material, the course instructor is to be informed so that the next chapter can be sent.</a:t>
            </a:r>
            <a:endParaRPr lang="en-US" dirty="0"/>
          </a:p>
        </p:txBody>
      </p:sp>
    </p:spTree>
    <p:extLst>
      <p:ext uri="{BB962C8B-B14F-4D97-AF65-F5344CB8AC3E}">
        <p14:creationId xmlns:p14="http://schemas.microsoft.com/office/powerpoint/2010/main" val="3181266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a:bodyPr>
          <a:lstStyle/>
          <a:p>
            <a:pPr marL="0" indent="0" algn="ctr">
              <a:buNone/>
            </a:pPr>
            <a:r>
              <a:rPr lang="en-US" sz="3600" b="1" u="sng" dirty="0" smtClean="0">
                <a:solidFill>
                  <a:srgbClr val="FF0000"/>
                </a:solidFill>
              </a:rPr>
              <a:t>Facts which need not be proved </a:t>
            </a:r>
          </a:p>
          <a:p>
            <a:pPr marL="0" indent="0" algn="ctr">
              <a:buNone/>
            </a:pPr>
            <a:r>
              <a:rPr lang="en-US" sz="3600" b="1" u="sng" dirty="0">
                <a:solidFill>
                  <a:srgbClr val="FF0000"/>
                </a:solidFill>
              </a:rPr>
              <a:t>S</a:t>
            </a:r>
            <a:r>
              <a:rPr lang="en-US" sz="3600" b="1" u="sng" dirty="0" smtClean="0">
                <a:solidFill>
                  <a:srgbClr val="FF0000"/>
                </a:solidFill>
              </a:rPr>
              <a:t>ections 56-58</a:t>
            </a:r>
          </a:p>
          <a:p>
            <a:pPr marL="0" indent="0" algn="just">
              <a:buNone/>
            </a:pPr>
            <a:endParaRPr lang="en-US" sz="2400" dirty="0" smtClean="0"/>
          </a:p>
          <a:p>
            <a:pPr marL="0" indent="0" algn="just">
              <a:buNone/>
            </a:pPr>
            <a:r>
              <a:rPr lang="en-US" sz="2400" dirty="0" smtClean="0"/>
              <a:t>Chapter III of the Evidence Act discusses Facts which need not be proved</a:t>
            </a:r>
          </a:p>
          <a:p>
            <a:pPr marL="0" indent="0" algn="just">
              <a:buNone/>
            </a:pPr>
            <a:endParaRPr lang="en-US" sz="2400" dirty="0"/>
          </a:p>
          <a:p>
            <a:pPr marL="0" indent="0" algn="just">
              <a:buNone/>
            </a:pPr>
            <a:r>
              <a:rPr lang="en-US" sz="2400" dirty="0" smtClean="0">
                <a:solidFill>
                  <a:srgbClr val="FF0000"/>
                </a:solidFill>
              </a:rPr>
              <a:t>Section 56 –</a:t>
            </a:r>
            <a:r>
              <a:rPr lang="en-US" sz="2400" dirty="0" smtClean="0"/>
              <a:t> Facts judicially noticeable need not be proved</a:t>
            </a:r>
          </a:p>
          <a:p>
            <a:pPr marL="0" indent="0" algn="just">
              <a:buNone/>
            </a:pPr>
            <a:endParaRPr lang="en-US" sz="2400" dirty="0"/>
          </a:p>
          <a:p>
            <a:pPr marL="0" indent="0" algn="just">
              <a:buNone/>
            </a:pPr>
            <a:r>
              <a:rPr lang="en-US" sz="2400" dirty="0" smtClean="0">
                <a:solidFill>
                  <a:srgbClr val="FF0000"/>
                </a:solidFill>
              </a:rPr>
              <a:t>Section 57- </a:t>
            </a:r>
            <a:r>
              <a:rPr lang="en-US" sz="2400" dirty="0" smtClean="0"/>
              <a:t>Facts of </a:t>
            </a:r>
            <a:r>
              <a:rPr lang="en-US" sz="2400" dirty="0"/>
              <a:t>w</a:t>
            </a:r>
            <a:r>
              <a:rPr lang="en-US" sz="2400" dirty="0" smtClean="0"/>
              <a:t>hich court must take judicial notice- </a:t>
            </a:r>
            <a:r>
              <a:rPr lang="en-US" sz="2400" dirty="0"/>
              <a:t>(</a:t>
            </a:r>
            <a:r>
              <a:rPr lang="en-US" sz="2400" dirty="0" smtClean="0"/>
              <a:t>Clause 1 to 13)</a:t>
            </a:r>
          </a:p>
          <a:p>
            <a:pPr marL="0" indent="0" algn="just">
              <a:buNone/>
            </a:pPr>
            <a:endParaRPr lang="en-US" sz="2400" dirty="0" smtClean="0"/>
          </a:p>
          <a:p>
            <a:pPr marL="0" indent="0" algn="just">
              <a:buNone/>
            </a:pPr>
            <a:r>
              <a:rPr lang="en-US" sz="2400" dirty="0" smtClean="0">
                <a:solidFill>
                  <a:srgbClr val="FF0000"/>
                </a:solidFill>
              </a:rPr>
              <a:t>Section 58- </a:t>
            </a:r>
            <a:r>
              <a:rPr lang="en-US" sz="2400" dirty="0" smtClean="0"/>
              <a:t>Facts admitted need not be proved</a:t>
            </a:r>
            <a:endParaRPr lang="en-IN" sz="2400" dirty="0" smtClean="0"/>
          </a:p>
          <a:p>
            <a:pPr marL="0" indent="0" algn="just">
              <a:buNone/>
            </a:pPr>
            <a:r>
              <a:rPr lang="en-US" sz="2400" dirty="0" smtClean="0"/>
              <a:t>(All three sections to be read thoroughly from the bare act and commentary)</a:t>
            </a:r>
            <a:endParaRPr lang="en-US" sz="2400" dirty="0"/>
          </a:p>
        </p:txBody>
      </p:sp>
    </p:spTree>
    <p:extLst>
      <p:ext uri="{BB962C8B-B14F-4D97-AF65-F5344CB8AC3E}">
        <p14:creationId xmlns:p14="http://schemas.microsoft.com/office/powerpoint/2010/main" val="3046555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r>
              <a:rPr lang="en-US" dirty="0"/>
              <a:t>As a general rule, all facts in issue must be proved and any condition precedent must be proved by the person who seeks to adduce such </a:t>
            </a:r>
            <a:r>
              <a:rPr lang="en-US" dirty="0" smtClean="0"/>
              <a:t>evidence</a:t>
            </a:r>
          </a:p>
          <a:p>
            <a:endParaRPr lang="en-US" dirty="0"/>
          </a:p>
          <a:p>
            <a:r>
              <a:rPr lang="en-US" dirty="0"/>
              <a:t>However, some matters need not be proved in evidence </a:t>
            </a:r>
            <a:r>
              <a:rPr lang="en-US" dirty="0" smtClean="0"/>
              <a:t>because</a:t>
            </a:r>
          </a:p>
          <a:p>
            <a:pPr marL="514350" indent="-514350">
              <a:buAutoNum type="arabicPeriod"/>
            </a:pPr>
            <a:r>
              <a:rPr lang="en-US" dirty="0" smtClean="0"/>
              <a:t>They </a:t>
            </a:r>
            <a:r>
              <a:rPr lang="en-US" dirty="0"/>
              <a:t>are well known or they have been already admitted by the parties. </a:t>
            </a:r>
            <a:endParaRPr lang="en-US" dirty="0" smtClean="0"/>
          </a:p>
          <a:p>
            <a:pPr marL="514350" indent="-514350">
              <a:buAutoNum type="arabicPeriod"/>
            </a:pPr>
            <a:r>
              <a:rPr lang="en-US" dirty="0" smtClean="0"/>
              <a:t>Proving </a:t>
            </a:r>
            <a:r>
              <a:rPr lang="en-US" dirty="0"/>
              <a:t>some matters may jeopardize national security especially matters which are considered as classified. </a:t>
            </a:r>
            <a:endParaRPr lang="en-US" dirty="0" smtClean="0"/>
          </a:p>
          <a:p>
            <a:pPr marL="514350" indent="-514350">
              <a:buAutoNum type="arabicPeriod"/>
            </a:pPr>
            <a:r>
              <a:rPr lang="en-US" dirty="0"/>
              <a:t>P</a:t>
            </a:r>
            <a:r>
              <a:rPr lang="en-US" dirty="0" smtClean="0"/>
              <a:t>roving </a:t>
            </a:r>
            <a:r>
              <a:rPr lang="en-US" dirty="0"/>
              <a:t>some matters may be prejudicial to a fair trial in the way likely to mislead the Court and thereby jeopardize justice.</a:t>
            </a:r>
            <a:endParaRPr lang="en-IN" dirty="0"/>
          </a:p>
        </p:txBody>
      </p:sp>
    </p:spTree>
    <p:extLst>
      <p:ext uri="{BB962C8B-B14F-4D97-AF65-F5344CB8AC3E}">
        <p14:creationId xmlns:p14="http://schemas.microsoft.com/office/powerpoint/2010/main" val="3880491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en-US" dirty="0"/>
              <a:t>The following facts are presumed to be true in the absence of proof and no evidence is required to prove </a:t>
            </a:r>
            <a:r>
              <a:rPr lang="en-US" dirty="0" smtClean="0"/>
              <a:t>them:</a:t>
            </a:r>
          </a:p>
          <a:p>
            <a:pPr marL="0" indent="0">
              <a:buNone/>
            </a:pPr>
            <a:endParaRPr lang="en-US" dirty="0" smtClean="0"/>
          </a:p>
          <a:p>
            <a:pPr marL="514350" indent="-514350">
              <a:buAutoNum type="arabicPeriod"/>
            </a:pPr>
            <a:r>
              <a:rPr lang="en-US" dirty="0" smtClean="0"/>
              <a:t>Judicial Notice</a:t>
            </a:r>
          </a:p>
          <a:p>
            <a:pPr marL="514350" indent="-514350">
              <a:buAutoNum type="arabicPeriod"/>
            </a:pPr>
            <a:endParaRPr lang="en-US" dirty="0" smtClean="0"/>
          </a:p>
          <a:p>
            <a:pPr marL="514350" indent="-514350">
              <a:buAutoNum type="arabicPeriod"/>
            </a:pPr>
            <a:r>
              <a:rPr lang="en-US" dirty="0" smtClean="0"/>
              <a:t>Presumptions</a:t>
            </a:r>
          </a:p>
          <a:p>
            <a:pPr marL="514350" indent="-514350">
              <a:buAutoNum type="arabicPeriod"/>
            </a:pPr>
            <a:endParaRPr lang="en-US" dirty="0" smtClean="0"/>
          </a:p>
          <a:p>
            <a:pPr marL="514350" indent="-514350">
              <a:buAutoNum type="arabicPeriod"/>
            </a:pPr>
            <a:r>
              <a:rPr lang="en-US" dirty="0" smtClean="0"/>
              <a:t>Admissions</a:t>
            </a:r>
            <a:endParaRPr lang="en-IN" dirty="0"/>
          </a:p>
        </p:txBody>
      </p:sp>
    </p:spTree>
    <p:extLst>
      <p:ext uri="{BB962C8B-B14F-4D97-AF65-F5344CB8AC3E}">
        <p14:creationId xmlns:p14="http://schemas.microsoft.com/office/powerpoint/2010/main" val="103030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en-US" u="sng" dirty="0" smtClean="0">
                <a:solidFill>
                  <a:srgbClr val="FF0000"/>
                </a:solidFill>
              </a:rPr>
              <a:t>Section 56 and 57 to be read together</a:t>
            </a:r>
          </a:p>
          <a:p>
            <a:endParaRPr lang="en-US" dirty="0" smtClean="0"/>
          </a:p>
          <a:p>
            <a:r>
              <a:rPr lang="en-US" dirty="0" smtClean="0"/>
              <a:t>What is Judicial Notice?</a:t>
            </a:r>
          </a:p>
          <a:p>
            <a:pPr marL="109728" indent="0">
              <a:buNone/>
            </a:pPr>
            <a:endParaRPr lang="en-US" dirty="0" smtClean="0"/>
          </a:p>
          <a:p>
            <a:pPr marL="109728" indent="0" algn="just">
              <a:buNone/>
            </a:pPr>
            <a:r>
              <a:rPr lang="en-US" dirty="0" smtClean="0"/>
              <a:t>The Doctrine of Evidence applied by the court that allows it to recognize and accept the existence of a particular fact commonly known by persons of average intelligence without establishing its existence by admitting evidence.</a:t>
            </a:r>
            <a:endParaRPr lang="en-US" sz="2800" dirty="0"/>
          </a:p>
        </p:txBody>
      </p:sp>
    </p:spTree>
    <p:extLst>
      <p:ext uri="{BB962C8B-B14F-4D97-AF65-F5344CB8AC3E}">
        <p14:creationId xmlns:p14="http://schemas.microsoft.com/office/powerpoint/2010/main" val="2230799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r>
              <a:rPr lang="en-US" dirty="0" smtClean="0"/>
              <a:t>S</a:t>
            </a:r>
            <a:r>
              <a:rPr lang="en-US" dirty="0"/>
              <a:t>. </a:t>
            </a:r>
            <a:r>
              <a:rPr lang="en-US" dirty="0" smtClean="0"/>
              <a:t>57 not an </a:t>
            </a:r>
            <a:r>
              <a:rPr lang="en-US" dirty="0"/>
              <a:t>exhaustive </a:t>
            </a:r>
            <a:r>
              <a:rPr lang="en-US" dirty="0" smtClean="0"/>
              <a:t>list</a:t>
            </a:r>
          </a:p>
          <a:p>
            <a:r>
              <a:rPr lang="en-US" dirty="0" smtClean="0"/>
              <a:t>merely </a:t>
            </a:r>
            <a:r>
              <a:rPr lang="en-US" dirty="0"/>
              <a:t>provides that the Courts must take judicial notice of the facts enumerated </a:t>
            </a:r>
            <a:r>
              <a:rPr lang="en-US" dirty="0" smtClean="0"/>
              <a:t>therein</a:t>
            </a:r>
          </a:p>
          <a:p>
            <a:r>
              <a:rPr lang="en-US" dirty="0" smtClean="0"/>
              <a:t>does </a:t>
            </a:r>
            <a:r>
              <a:rPr lang="en-US" dirty="0"/>
              <a:t>not prohibit the Courts from taking judicial notice of other facts, not to be found in the list. </a:t>
            </a:r>
            <a:endParaRPr lang="en-US" dirty="0" smtClean="0"/>
          </a:p>
          <a:p>
            <a:r>
              <a:rPr lang="en-US" dirty="0" smtClean="0"/>
              <a:t>For example, in </a:t>
            </a:r>
            <a:r>
              <a:rPr lang="en-US" dirty="0"/>
              <a:t>England, the Court takes judicial notice of matters appearing in its own proceedings, and there is no reason why Indian Courts also would not take judicial notice of such proceedings.</a:t>
            </a:r>
            <a:endParaRPr lang="en-IN" dirty="0"/>
          </a:p>
        </p:txBody>
      </p:sp>
    </p:spTree>
    <p:extLst>
      <p:ext uri="{BB962C8B-B14F-4D97-AF65-F5344CB8AC3E}">
        <p14:creationId xmlns:p14="http://schemas.microsoft.com/office/powerpoint/2010/main" val="233514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109728" indent="0">
              <a:buNone/>
            </a:pPr>
            <a:r>
              <a:rPr lang="en-US" sz="3600" b="1" u="sng" dirty="0">
                <a:solidFill>
                  <a:srgbClr val="FF0000"/>
                </a:solidFill>
              </a:rPr>
              <a:t>Section 58 </a:t>
            </a:r>
            <a:endParaRPr lang="en-US" sz="3600" b="1" u="sng" dirty="0" smtClean="0">
              <a:solidFill>
                <a:srgbClr val="FF0000"/>
              </a:solidFill>
            </a:endParaRPr>
          </a:p>
          <a:p>
            <a:pPr marL="109728" indent="0" algn="just">
              <a:buNone/>
            </a:pPr>
            <a:r>
              <a:rPr lang="en-US" dirty="0" smtClean="0"/>
              <a:t>It lays </a:t>
            </a:r>
            <a:r>
              <a:rPr lang="en-US" dirty="0"/>
              <a:t>down that if the parties to the proceeding or their agents agree to admit a fact </a:t>
            </a:r>
            <a:endParaRPr lang="en-US" dirty="0" smtClean="0"/>
          </a:p>
          <a:p>
            <a:pPr algn="just"/>
            <a:r>
              <a:rPr lang="en-US" dirty="0" smtClean="0"/>
              <a:t>at </a:t>
            </a:r>
            <a:r>
              <a:rPr lang="en-US" dirty="0"/>
              <a:t>the hearing or </a:t>
            </a:r>
            <a:endParaRPr lang="en-US" dirty="0" smtClean="0"/>
          </a:p>
          <a:p>
            <a:pPr algn="just"/>
            <a:r>
              <a:rPr lang="en-US" dirty="0" smtClean="0"/>
              <a:t>which </a:t>
            </a:r>
            <a:r>
              <a:rPr lang="en-US" dirty="0"/>
              <a:t>they agree to admit by writing under their hands before hearing or </a:t>
            </a:r>
            <a:endParaRPr lang="en-US" dirty="0" smtClean="0"/>
          </a:p>
          <a:p>
            <a:pPr algn="just"/>
            <a:r>
              <a:rPr lang="en-US" dirty="0" smtClean="0"/>
              <a:t>which </a:t>
            </a:r>
            <a:r>
              <a:rPr lang="en-US" dirty="0"/>
              <a:t>by any rule of pleading in force at the time, they are deemed to have admitted by their </a:t>
            </a:r>
            <a:r>
              <a:rPr lang="en-US" dirty="0" smtClean="0"/>
              <a:t>pleading</a:t>
            </a:r>
          </a:p>
          <a:p>
            <a:pPr marL="109728" indent="0" algn="just">
              <a:buNone/>
            </a:pPr>
            <a:r>
              <a:rPr lang="en-US" dirty="0" smtClean="0"/>
              <a:t>it </a:t>
            </a:r>
            <a:r>
              <a:rPr lang="en-US" dirty="0"/>
              <a:t>need not be proved. </a:t>
            </a:r>
            <a:endParaRPr lang="en-IN" dirty="0"/>
          </a:p>
        </p:txBody>
      </p:sp>
    </p:spTree>
    <p:extLst>
      <p:ext uri="{BB962C8B-B14F-4D97-AF65-F5344CB8AC3E}">
        <p14:creationId xmlns:p14="http://schemas.microsoft.com/office/powerpoint/2010/main" val="2515294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lstStyle/>
          <a:p>
            <a:endParaRPr lang="en-US" dirty="0" smtClean="0"/>
          </a:p>
          <a:p>
            <a:r>
              <a:rPr lang="en-US" dirty="0" smtClean="0"/>
              <a:t>Although </a:t>
            </a:r>
            <a:r>
              <a:rPr lang="en-US" dirty="0"/>
              <a:t>under section 58 admission made by the parties and their agents need not </a:t>
            </a:r>
            <a:r>
              <a:rPr lang="en-US" dirty="0" smtClean="0"/>
              <a:t>be </a:t>
            </a:r>
            <a:r>
              <a:rPr lang="en-US" dirty="0"/>
              <a:t>proved; it is not conclusive proof of the fact admitted. </a:t>
            </a:r>
            <a:endParaRPr lang="en-US" dirty="0" smtClean="0"/>
          </a:p>
          <a:p>
            <a:r>
              <a:rPr lang="en-US" dirty="0" smtClean="0"/>
              <a:t>Section </a:t>
            </a:r>
            <a:r>
              <a:rPr lang="en-US" dirty="0"/>
              <a:t>58 postulates that things admitted need not be proved</a:t>
            </a:r>
            <a:r>
              <a:rPr lang="en-US" dirty="0" smtClean="0"/>
              <a:t>. </a:t>
            </a:r>
          </a:p>
          <a:p>
            <a:r>
              <a:rPr lang="en-US" dirty="0" smtClean="0"/>
              <a:t>Under </a:t>
            </a:r>
            <a:r>
              <a:rPr lang="en-US" dirty="0"/>
              <a:t>Order 12, Rule 6 of the CPC the court is not bound by admission of the parties and their agents. The court may exercise its discretion to demand some other proof.</a:t>
            </a:r>
            <a:endParaRPr lang="en-IN" dirty="0"/>
          </a:p>
        </p:txBody>
      </p:sp>
    </p:spTree>
    <p:extLst>
      <p:ext uri="{BB962C8B-B14F-4D97-AF65-F5344CB8AC3E}">
        <p14:creationId xmlns:p14="http://schemas.microsoft.com/office/powerpoint/2010/main" val="156278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lstStyle/>
          <a:p>
            <a:pPr marL="109728" indent="0" fontAlgn="base">
              <a:buNone/>
            </a:pPr>
            <a:r>
              <a:rPr lang="en-US" b="1" dirty="0"/>
              <a:t>Admission in Criminal Cases:</a:t>
            </a:r>
          </a:p>
          <a:p>
            <a:pPr fontAlgn="base"/>
            <a:r>
              <a:rPr lang="en-US" dirty="0"/>
              <a:t>In criminal cases the rules of evidence are that the prosecution is under duty to prove the case against the accused and that they should not rely upon admission made by him in the course of the trial for convicting </a:t>
            </a:r>
            <a:r>
              <a:rPr lang="en-US" dirty="0" smtClean="0"/>
              <a:t>him.</a:t>
            </a:r>
          </a:p>
          <a:p>
            <a:pPr fontAlgn="base"/>
            <a:r>
              <a:rPr lang="en-US" dirty="0" smtClean="0"/>
              <a:t>An </a:t>
            </a:r>
            <a:r>
              <a:rPr lang="en-US" dirty="0"/>
              <a:t>accused cannot be convicted upon the admission of his pleader. An admission by the accused in answer to question put by the court under section 313, Cr. PC cannot be utilized to fill up a gap in the evidence for the prosecution. </a:t>
            </a:r>
          </a:p>
          <a:p>
            <a:endParaRPr lang="en-IN" dirty="0"/>
          </a:p>
        </p:txBody>
      </p:sp>
    </p:spTree>
    <p:extLst>
      <p:ext uri="{BB962C8B-B14F-4D97-AF65-F5344CB8AC3E}">
        <p14:creationId xmlns:p14="http://schemas.microsoft.com/office/powerpoint/2010/main" val="40147663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356</TotalTime>
  <Words>765</Words>
  <Application>Microsoft Office PowerPoint</Application>
  <PresentationFormat>On-screen Show (4:3)</PresentationFormat>
  <Paragraphs>63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UNIT III- On Proof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III- On Proof</dc:title>
  <dc:creator>Dell</dc:creator>
  <cp:lastModifiedBy>Dell</cp:lastModifiedBy>
  <cp:revision>21</cp:revision>
  <dcterms:created xsi:type="dcterms:W3CDTF">2020-03-29T09:08:07Z</dcterms:created>
  <dcterms:modified xsi:type="dcterms:W3CDTF">2020-03-29T15:04:19Z</dcterms:modified>
</cp:coreProperties>
</file>